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94" r:id="rId12"/>
    <p:sldId id="295" r:id="rId13"/>
    <p:sldId id="296" r:id="rId14"/>
    <p:sldId id="297" r:id="rId15"/>
    <p:sldId id="284" r:id="rId16"/>
    <p:sldId id="298" r:id="rId17"/>
    <p:sldId id="301" r:id="rId18"/>
    <p:sldId id="309" r:id="rId19"/>
    <p:sldId id="313" r:id="rId20"/>
    <p:sldId id="265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C57F4F-13DD-48A4-97ED-89FF5B036020}"/>
              </a:ext>
            </a:extLst>
          </p:cNvPr>
          <p:cNvSpPr/>
          <p:nvPr/>
        </p:nvSpPr>
        <p:spPr>
          <a:xfrm>
            <a:off x="3853070" y="4696691"/>
            <a:ext cx="1261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COUNTABLE AND UNCOUNTABLE NOUNS</a:t>
            </a:r>
            <a:endParaRPr lang="en-IN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j-lt"/>
              </a:rPr>
              <a:t>UNCOUNTABLE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14796655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6000" dirty="0">
                <a:latin typeface="+mj-lt"/>
              </a:rPr>
              <a:t>Nouns that cannot be counted are called uncountable nouns.</a:t>
            </a:r>
          </a:p>
          <a:p>
            <a:pPr>
              <a:buNone/>
            </a:pPr>
            <a:r>
              <a:rPr lang="en-US" sz="6000" dirty="0" err="1">
                <a:latin typeface="+mj-lt"/>
              </a:rPr>
              <a:t>Eg</a:t>
            </a:r>
            <a:r>
              <a:rPr lang="en-US" sz="6000" dirty="0">
                <a:latin typeface="+mj-lt"/>
              </a:rPr>
              <a:t>:</a:t>
            </a:r>
          </a:p>
          <a:p>
            <a:r>
              <a:rPr lang="en-US" sz="6000" dirty="0">
                <a:latin typeface="+mj-lt"/>
              </a:rPr>
              <a:t>dust</a:t>
            </a:r>
          </a:p>
          <a:p>
            <a:r>
              <a:rPr lang="en-US" sz="6000" dirty="0">
                <a:latin typeface="+mj-lt"/>
              </a:rPr>
              <a:t>smoke</a:t>
            </a:r>
          </a:p>
          <a:p>
            <a:r>
              <a:rPr lang="en-US" sz="6000" dirty="0">
                <a:latin typeface="+mj-lt"/>
              </a:rPr>
              <a:t>gold</a:t>
            </a:r>
          </a:p>
          <a:p>
            <a:r>
              <a:rPr lang="en-US" sz="6000" dirty="0">
                <a:latin typeface="+mj-lt"/>
              </a:rPr>
              <a:t>water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~PP2135.WAV">
            <a:hlinkClick r:id="" action="ppaction://media"/>
          </p:cNvPr>
          <p:cNvPicPr>
            <a:picLocks noRot="1" noChangeAspect="1"/>
          </p:cNvPicPr>
          <p:nvPr>
            <a:wavAudioFile r:embed="rId1" name="~PP2135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D05A5CA5-926A-22AC-B74D-4F9997F8303C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2115.WAV">
            <a:hlinkClick r:id="" action="ppaction://media"/>
          </p:cNvPr>
          <p:cNvPicPr>
            <a:picLocks noRot="1" noChangeAspect="1"/>
          </p:cNvPicPr>
          <p:nvPr>
            <a:wavAudioFile r:embed="rId1" name="~PP2115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pic>
        <p:nvPicPr>
          <p:cNvPr id="3" name="Picture 2" descr="IMG-20200929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  <p:sp>
        <p:nvSpPr>
          <p:cNvPr id="2" name="Google Shape;139;p6">
            <a:extLst>
              <a:ext uri="{FF2B5EF4-FFF2-40B4-BE49-F238E27FC236}">
                <a16:creationId xmlns:a16="http://schemas.microsoft.com/office/drawing/2014/main" id="{AB5BD659-68E2-5C49-1467-926F0C45A277}"/>
              </a:ext>
            </a:extLst>
          </p:cNvPr>
          <p:cNvSpPr/>
          <p:nvPr/>
        </p:nvSpPr>
        <p:spPr>
          <a:xfrm>
            <a:off x="0" y="9342382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3345.WAV">
            <a:hlinkClick r:id="" action="ppaction://media"/>
          </p:cNvPr>
          <p:cNvPicPr>
            <a:picLocks noRot="1" noChangeAspect="1"/>
          </p:cNvPicPr>
          <p:nvPr>
            <a:wavAudioFile r:embed="rId1" name="~PP3345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pic>
        <p:nvPicPr>
          <p:cNvPr id="2" name="Picture 1" descr="IMG-20200929-WA0002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-266699"/>
            <a:ext cx="13563600" cy="10172699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BAFDDB1A-FE11-2341-38D6-6E9B5F4C840C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12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29-WA000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13716000" cy="9468465"/>
          </a:xfrm>
          <a:prstGeom prst="rect">
            <a:avLst/>
          </a:prstGeom>
        </p:spPr>
      </p:pic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286AED45-85A8-AD8D-72F6-18C444DA3F50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1360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548.WAV">
            <a:hlinkClick r:id="" action="ppaction://media"/>
          </p:cNvPr>
          <p:cNvPicPr>
            <a:picLocks noRot="1" noChangeAspect="1"/>
          </p:cNvPicPr>
          <p:nvPr>
            <a:wavAudioFile r:embed="rId1" name="~PP1548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pic>
        <p:nvPicPr>
          <p:cNvPr id="2" name="Picture 1" descr="IMG-20200929-WA0004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"/>
            <a:ext cx="13716000" cy="9202993"/>
          </a:xfrm>
          <a:prstGeom prst="rect">
            <a:avLst/>
          </a:prstGeom>
        </p:spPr>
      </p:pic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485EAE10-0F76-74A1-2EF7-8154307282E5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16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29-WA000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114300"/>
            <a:ext cx="13716000" cy="8933835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4F40D200-F324-2025-B2B5-62589502E21A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1369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1774676" flipV="1">
            <a:off x="697651" y="-1594134"/>
            <a:ext cx="1017621" cy="1062329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14256327" cy="7391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j-lt"/>
              </a:rPr>
              <a:t>Uncountable nouns do not have plural forms.</a:t>
            </a:r>
          </a:p>
          <a:p>
            <a:r>
              <a:rPr lang="en-US" sz="5400" dirty="0">
                <a:latin typeface="+mj-lt"/>
              </a:rPr>
              <a:t>We can’t use a, an or a number before an uncountable noun</a:t>
            </a:r>
          </a:p>
        </p:txBody>
      </p:sp>
      <p:pic>
        <p:nvPicPr>
          <p:cNvPr id="4" name="~PP1158.WAV">
            <a:hlinkClick r:id="" action="ppaction://media"/>
          </p:cNvPr>
          <p:cNvPicPr>
            <a:picLocks noRot="1" noChangeAspect="1"/>
          </p:cNvPicPr>
          <p:nvPr>
            <a:wavAudioFile r:embed="rId1" name="~PP1158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84EC0141-6BBC-4BE3-44E5-951881AB9255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5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29-WA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228600"/>
            <a:ext cx="13716000" cy="990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0" y="0"/>
            <a:ext cx="3771900" cy="5143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Google Shape;139;p6">
            <a:extLst>
              <a:ext uri="{FF2B5EF4-FFF2-40B4-BE49-F238E27FC236}">
                <a16:creationId xmlns:a16="http://schemas.microsoft.com/office/drawing/2014/main" id="{70846572-4CF1-2AE6-74E9-67211C16A4FE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1831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~PP3013.WAV">
            <a:hlinkClick r:id="" action="ppaction://media"/>
          </p:cNvPr>
          <p:cNvPicPr>
            <a:picLocks noRot="1" noChangeAspect="1"/>
          </p:cNvPicPr>
          <p:nvPr>
            <a:wavAudioFile r:embed="rId1" name="~PP3013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436" y="398536"/>
            <a:ext cx="139099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COUNTABLE                                                        UNCOUNTABLE              </a:t>
            </a:r>
            <a:br>
              <a:rPr lang="en-US" dirty="0"/>
            </a:br>
            <a:r>
              <a:rPr lang="en-US" dirty="0"/>
              <a:t> NOUN                                                                         </a:t>
            </a:r>
            <a:r>
              <a:rPr lang="en-US" dirty="0" err="1"/>
              <a:t>NOUN</a:t>
            </a:r>
            <a:r>
              <a:rPr lang="en-US" dirty="0"/>
              <a:t>       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 have </a:t>
            </a:r>
            <a:r>
              <a:rPr lang="en-US" dirty="0">
                <a:solidFill>
                  <a:srgbClr val="FF0000"/>
                </a:solidFill>
              </a:rPr>
              <a:t>many</a:t>
            </a:r>
            <a:r>
              <a:rPr lang="en-US" dirty="0"/>
              <a:t> friends.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0800" y="1535113"/>
            <a:ext cx="4447309" cy="639762"/>
          </a:xfrm>
        </p:spPr>
        <p:txBody>
          <a:bodyPr/>
          <a:lstStyle/>
          <a:p>
            <a:r>
              <a:rPr lang="en-US" dirty="0"/>
              <a:t>MUCH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8863446" y="2174875"/>
            <a:ext cx="6743699" cy="3951288"/>
          </a:xfrm>
        </p:spPr>
        <p:txBody>
          <a:bodyPr/>
          <a:lstStyle/>
          <a:p>
            <a:pPr>
              <a:buNone/>
            </a:pPr>
            <a:r>
              <a:rPr lang="en-US" dirty="0"/>
              <a:t>I have eaten too </a:t>
            </a:r>
            <a:r>
              <a:rPr lang="en-US" dirty="0">
                <a:solidFill>
                  <a:srgbClr val="FF0000"/>
                </a:solidFill>
              </a:rPr>
              <a:t>much</a:t>
            </a:r>
            <a:r>
              <a:rPr lang="en-US" dirty="0"/>
              <a:t> food.</a:t>
            </a:r>
          </a:p>
        </p:txBody>
      </p:sp>
      <p:pic>
        <p:nvPicPr>
          <p:cNvPr id="15" name="Content Placeholder 11" descr="IMG-20200929-WA00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4" y="4466187"/>
            <a:ext cx="7398327" cy="5820813"/>
          </a:xfrm>
          <a:prstGeom prst="rect">
            <a:avLst/>
          </a:prstGeom>
        </p:spPr>
      </p:pic>
      <p:pic>
        <p:nvPicPr>
          <p:cNvPr id="10" name="Picture 9" descr="IMG-20200929-WA00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114800"/>
            <a:ext cx="6858000" cy="6172200"/>
          </a:xfrm>
          <a:prstGeom prst="rect">
            <a:avLst/>
          </a:prstGeom>
        </p:spPr>
      </p:pic>
      <p:sp>
        <p:nvSpPr>
          <p:cNvPr id="6" name="Google Shape;139;p6">
            <a:extLst>
              <a:ext uri="{FF2B5EF4-FFF2-40B4-BE49-F238E27FC236}">
                <a16:creationId xmlns:a16="http://schemas.microsoft.com/office/drawing/2014/main" id="{7FE4727C-01D2-B2C7-3960-744F59A3B30D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4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~PP2782.WAV">
            <a:hlinkClick r:id="" action="ppaction://media"/>
          </p:cNvPr>
          <p:cNvPicPr>
            <a:picLocks noRot="1" noChangeAspect="1"/>
          </p:cNvPicPr>
          <p:nvPr>
            <a:wavAudioFile r:embed="rId1" name="~PP2782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39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  COUNTABLE                                                                        UNCOUNTABLE                </a:t>
            </a:r>
            <a:br>
              <a:rPr lang="en-US" dirty="0"/>
            </a:br>
            <a:r>
              <a:rPr lang="en-US" dirty="0"/>
              <a:t>        NOUN                                                                                   </a:t>
            </a:r>
            <a:r>
              <a:rPr lang="en-US" dirty="0" err="1"/>
              <a:t>NOUN</a:t>
            </a:r>
            <a:r>
              <a:rPr lang="en-US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 few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55" y="3262313"/>
            <a:ext cx="7245927" cy="5926932"/>
          </a:xfrm>
        </p:spPr>
        <p:txBody>
          <a:bodyPr/>
          <a:lstStyle/>
          <a:p>
            <a:pPr>
              <a:buNone/>
            </a:pPr>
            <a:r>
              <a:rPr lang="en-US" dirty="0"/>
              <a:t>I have </a:t>
            </a:r>
            <a:r>
              <a:rPr lang="en-US" dirty="0">
                <a:solidFill>
                  <a:srgbClr val="FF0000"/>
                </a:solidFill>
              </a:rPr>
              <a:t>a few </a:t>
            </a:r>
            <a:r>
              <a:rPr lang="en-US" dirty="0"/>
              <a:t>pens.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08327" y="1535113"/>
            <a:ext cx="5306291" cy="639762"/>
          </a:xfrm>
        </p:spPr>
        <p:txBody>
          <a:bodyPr/>
          <a:lstStyle/>
          <a:p>
            <a:r>
              <a:rPr lang="en-US" dirty="0"/>
              <a:t>a little</a:t>
            </a:r>
          </a:p>
        </p:txBody>
      </p:sp>
      <p:pic>
        <p:nvPicPr>
          <p:cNvPr id="8" name="Content Placeholder 7" descr="IMG-20200929-WA005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094509" y="4000501"/>
            <a:ext cx="6885709" cy="6286499"/>
          </a:xfrm>
        </p:spPr>
      </p:pic>
      <p:pic>
        <p:nvPicPr>
          <p:cNvPr id="11" name="Picture 10" descr="IMG-20200929-WA00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4229100"/>
            <a:ext cx="5943600" cy="6057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00163" y="3056365"/>
            <a:ext cx="5143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Add a </a:t>
            </a:r>
            <a:r>
              <a:rPr lang="en-US" sz="2100" dirty="0">
                <a:solidFill>
                  <a:srgbClr val="FF0000"/>
                </a:solidFill>
              </a:rPr>
              <a:t>little</a:t>
            </a:r>
            <a:r>
              <a:rPr lang="en-US" sz="2100" dirty="0"/>
              <a:t>  milk.</a:t>
            </a:r>
          </a:p>
        </p:txBody>
      </p:sp>
      <p:sp>
        <p:nvSpPr>
          <p:cNvPr id="6" name="Google Shape;139;p6">
            <a:extLst>
              <a:ext uri="{FF2B5EF4-FFF2-40B4-BE49-F238E27FC236}">
                <a16:creationId xmlns:a16="http://schemas.microsoft.com/office/drawing/2014/main" id="{2EC2F7A5-E005-0721-5867-1C116605EBF8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5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14242473" cy="50638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>
                <a:latin typeface="+mj-lt"/>
              </a:rPr>
              <a:t>Nouns that can be counted are called countable nouns.</a:t>
            </a:r>
          </a:p>
        </p:txBody>
      </p:sp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BCD782A1-E1B3-DAF5-CB7A-5543492E8F6E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504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COUNTABLE &amp; UNCOUNTABLE NOUN/PRAVEENA/FACULTY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14755092" cy="75299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>
                <a:latin typeface="+mj-lt"/>
              </a:rPr>
              <a:t>Nouns that can be counted are called countable nouns.</a:t>
            </a:r>
          </a:p>
          <a:p>
            <a:pPr>
              <a:buNone/>
            </a:pPr>
            <a:r>
              <a:rPr lang="en-US" sz="5400" dirty="0" err="1">
                <a:latin typeface="+mj-lt"/>
              </a:rPr>
              <a:t>Eg</a:t>
            </a:r>
            <a:endParaRPr lang="en-US" sz="5400" dirty="0">
              <a:latin typeface="+mj-lt"/>
            </a:endParaRPr>
          </a:p>
          <a:p>
            <a:r>
              <a:rPr lang="en-US" sz="5400" dirty="0">
                <a:latin typeface="+mj-lt"/>
              </a:rPr>
              <a:t>dog</a:t>
            </a:r>
          </a:p>
          <a:p>
            <a:r>
              <a:rPr lang="en-US" sz="5400" dirty="0">
                <a:latin typeface="+mj-lt"/>
              </a:rPr>
              <a:t>bag</a:t>
            </a:r>
          </a:p>
          <a:p>
            <a:r>
              <a:rPr lang="en-US" sz="5400" dirty="0">
                <a:latin typeface="+mj-lt"/>
              </a:rPr>
              <a:t>building</a:t>
            </a:r>
          </a:p>
          <a:p>
            <a:r>
              <a:rPr lang="en-US" sz="5400" dirty="0">
                <a:latin typeface="+mj-lt"/>
              </a:rPr>
              <a:t>table</a:t>
            </a:r>
          </a:p>
          <a:p>
            <a:r>
              <a:rPr lang="en-US" sz="5400" dirty="0">
                <a:latin typeface="+mj-lt"/>
              </a:rPr>
              <a:t>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E830BF7E-C743-102E-0940-B6E7062FE9BD}"/>
              </a:ext>
            </a:extLst>
          </p:cNvPr>
          <p:cNvSpPr/>
          <p:nvPr/>
        </p:nvSpPr>
        <p:spPr>
          <a:xfrm>
            <a:off x="0" y="931270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854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2282055" cy="147002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Common and collective nouns are countable nouns.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7E075F90-035F-EA5E-FECE-758050739A4B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442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j-lt"/>
              </a:rPr>
              <a:t>Points to remember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4A7F38AE-8DA3-5B7C-BE2B-9025F3B491E0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646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3787.WAV">
            <a:hlinkClick r:id="" action="ppaction://media"/>
          </p:cNvPr>
          <p:cNvPicPr>
            <a:picLocks noRot="1" noChangeAspect="1"/>
          </p:cNvPicPr>
          <p:nvPr>
            <a:wavAudioFile r:embed="rId1" name="~PP3787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12136582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Countable nouns have plural forms.</a:t>
            </a:r>
          </a:p>
        </p:txBody>
      </p:sp>
      <p:pic>
        <p:nvPicPr>
          <p:cNvPr id="4" name="Content Placeholder 3" descr="IMG-20200929-WA000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43548" y="1828800"/>
            <a:ext cx="14158451" cy="3893574"/>
          </a:xfrm>
        </p:spPr>
      </p:pic>
      <p:pic>
        <p:nvPicPr>
          <p:cNvPr id="6" name="Picture 5" descr="IMG-20200929-WA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5600700"/>
            <a:ext cx="14058900" cy="46863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D2F82A2D-D8A8-57E9-F511-271276A5AEEB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5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5" y="274638"/>
            <a:ext cx="1280159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Words like a, an are used with singular countable nouns</a:t>
            </a:r>
          </a:p>
        </p:txBody>
      </p:sp>
      <p:pic>
        <p:nvPicPr>
          <p:cNvPr id="5" name="Content Placeholder 4" descr="IMG-20200929-WA0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4896" y="2400301"/>
            <a:ext cx="5091708" cy="6788945"/>
          </a:xfrm>
        </p:spPr>
      </p:pic>
      <p:pic>
        <p:nvPicPr>
          <p:cNvPr id="6" name="Content Placeholder 5" descr="IMG-20200929-WA0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19739" y="2400301"/>
            <a:ext cx="5935023" cy="6788945"/>
          </a:xfr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C0884970-8D0F-7E77-4DA9-80C727C30AD4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733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255.WAV">
            <a:hlinkClick r:id="" action="ppaction://media"/>
          </p:cNvPr>
          <p:cNvPicPr>
            <a:picLocks noRot="1" noChangeAspect="1"/>
          </p:cNvPicPr>
          <p:nvPr>
            <a:wavAudioFile r:embed="rId1" name="~PP255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1" y="316201"/>
            <a:ext cx="14048509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We use numbers (one, two) with countable nouns. </a:t>
            </a:r>
          </a:p>
        </p:txBody>
      </p:sp>
      <p:pic>
        <p:nvPicPr>
          <p:cNvPr id="6" name="Content Placeholder 5" descr="IMG-20200929-WA000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239" y="1855499"/>
            <a:ext cx="13944600" cy="8115300"/>
          </a:xfr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834B9BCC-2B0A-1751-225B-6C6C2ABEE627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5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139055" cy="114300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+mj-lt"/>
              </a:rPr>
              <a:t>UNCOUNTABLE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1303712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>
                <a:latin typeface="+mj-lt"/>
              </a:rPr>
              <a:t>Nouns that cannot be counted are called uncountable nouns.</a:t>
            </a:r>
          </a:p>
        </p:txBody>
      </p:sp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A296E8EB-3889-0E2F-FA58-EDACEF60B858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5078"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184</Words>
  <Application>Microsoft Office PowerPoint</Application>
  <PresentationFormat>Custom</PresentationFormat>
  <Paragraphs>50</Paragraphs>
  <Slides>20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PowerPoint Presentation</vt:lpstr>
      <vt:lpstr>COUNTABLE NOUN</vt:lpstr>
      <vt:lpstr>COUNTABLE NOUN</vt:lpstr>
      <vt:lpstr>Common and collective nouns are countable nouns.</vt:lpstr>
      <vt:lpstr>Points to remember</vt:lpstr>
      <vt:lpstr>Countable nouns have plural forms.</vt:lpstr>
      <vt:lpstr>Words like a, an are used with singular countable nouns</vt:lpstr>
      <vt:lpstr>We use numbers (one, two) with countable nouns. </vt:lpstr>
      <vt:lpstr>UNCOUNTABLE NOUN</vt:lpstr>
      <vt:lpstr>UNCOUNTABLE NOUN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COUNTABLE                                                        UNCOUNTABLE                NOUN                                                                         NOUN                                    </vt:lpstr>
      <vt:lpstr>       COUNTABLE                                                                        UNCOUNTABLE                         NOUN                                                                                   NOUN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8</cp:revision>
  <dcterms:created xsi:type="dcterms:W3CDTF">2006-08-16T00:00:00Z</dcterms:created>
  <dcterms:modified xsi:type="dcterms:W3CDTF">2023-07-23T14:40:40Z</dcterms:modified>
</cp:coreProperties>
</file>